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embeddedFontLst>
    <p:embeddedFont>
      <p:font typeface="Open Sans" charset="0"/>
      <p:regular r:id="rId23"/>
      <p:bold r:id="rId24"/>
      <p:italic r:id="rId25"/>
      <p:boldItalic r:id="rId26"/>
    </p:embeddedFont>
    <p:embeddedFont>
      <p:font typeface="Google Sans" charset="0"/>
      <p:regular r:id="rId27"/>
      <p:bold r:id="rId28"/>
      <p:italic r:id="rId29"/>
      <p:boldItalic r:id="rId30"/>
    </p:embeddedFont>
    <p:embeddedFont>
      <p:font typeface="Roboto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8" d="100"/>
          <a:sy n="38" d="100"/>
        </p:scale>
        <p:origin x="-516" y="48"/>
      </p:cViewPr>
      <p:guideLst>
        <p:guide orient="horz" pos="3817"/>
        <p:guide orient="horz" pos="576"/>
        <p:guide orient="horz" pos="3358"/>
        <p:guide pos="974"/>
        <p:guide pos="5760"/>
        <p:guide pos="2446"/>
        <p:guide pos="52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562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89b716a5b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89b716a5b3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745257f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745257f21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745257f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745257f21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745257f2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745257f21_0_1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745257f2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745257f21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745257f2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745257f21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745257f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745257f21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745257f2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745257f21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5ffdbbc1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5ffdbbc1d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745257f2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745257f21_0_1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745257f2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745257f21_0_1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7d1eb07f06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7d1eb07f06_1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phones that works with android represents 75% of the smart phones wordwide </a:t>
            </a:r>
            <a:br>
              <a:rPr lang="en-US"/>
            </a:br>
            <a:r>
              <a:rPr lang="en-US"/>
              <a:t>When you publish Android app on the play store you reach 75% of the population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d1e74ee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d1e74ee5c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baa736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baa73607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d1eb07f06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d1eb07f06_1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50981e1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50981e18c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50981e18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50981e18c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Project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50981e18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50981e18c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745257f2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745257f21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745257f2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745257f21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 Slide">
  <p:cSld name="Chart Slide">
    <p:bg>
      <p:bgPr>
        <a:solidFill>
          <a:srgbClr val="FFF7E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rgbClr val="41414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Quote">
  <p:cSld name="(Avoid) Title, Subtitle, Bullets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4810206" y="8818700"/>
            <a:ext cx="44742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4430538" y="9499099"/>
            <a:ext cx="6768900" cy="10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●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○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3000"/>
              <a:buFont typeface="Roboto"/>
              <a:buChar char="■"/>
              <a:defRPr sz="30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2986075" y="4158675"/>
            <a:ext cx="16433700" cy="3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 r="51390"/>
          <a:stretch/>
        </p:blipFill>
        <p:spPr>
          <a:xfrm rot="5400000">
            <a:off x="2918373" y="9358979"/>
            <a:ext cx="1262928" cy="146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3">
            <a:alphaModFix/>
          </a:blip>
          <a:srcRect t="17669" b="17676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with long title and links">
  <p:cSld name="thank you_2_1">
    <p:bg>
      <p:bgPr>
        <a:solidFill>
          <a:srgbClr val="FFFFFF">
            <a:alpha val="16540"/>
          </a:srgb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4349884" y="9052667"/>
            <a:ext cx="41550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●"/>
              <a:defRPr>
                <a:solidFill>
                  <a:srgbClr val="FF6C00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○"/>
              <a:defRPr>
                <a:solidFill>
                  <a:srgbClr val="FF6C00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FF6C00"/>
              </a:buClr>
              <a:buSzPts val="4000"/>
              <a:buChar char="■"/>
              <a:defRPr>
                <a:solidFill>
                  <a:srgbClr val="FF6C00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1444" y="8803674"/>
            <a:ext cx="1346356" cy="1346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"/>
          <p:cNvPicPr preferRelativeResize="0"/>
          <p:nvPr/>
        </p:nvPicPr>
        <p:blipFill rotWithShape="1">
          <a:blip r:embed="rId3">
            <a:alphaModFix/>
          </a:blip>
          <a:srcRect l="14809" r="20323"/>
          <a:stretch/>
        </p:blipFill>
        <p:spPr>
          <a:xfrm>
            <a:off x="2142000" y="9328739"/>
            <a:ext cx="1262700" cy="12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14884550" y="7311575"/>
            <a:ext cx="8995200" cy="32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4884550" y="6390125"/>
            <a:ext cx="76179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458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2142000" y="4941175"/>
            <a:ext cx="102771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4">
            <a:alphaModFix/>
          </a:blip>
          <a:srcRect t="504" b="504"/>
          <a:stretch/>
        </p:blipFill>
        <p:spPr>
          <a:xfrm>
            <a:off x="2142000" y="820194"/>
            <a:ext cx="1600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body" idx="4"/>
          </p:nvPr>
        </p:nvSpPr>
        <p:spPr>
          <a:xfrm>
            <a:off x="4349875" y="9855175"/>
            <a:ext cx="83700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1pPr>
            <a:lvl2pPr marL="914400" lvl="1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2pPr>
            <a:lvl3pPr marL="1371600" lvl="2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3pPr>
            <a:lvl4pPr marL="1828800" lvl="3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4pPr>
            <a:lvl5pPr marL="2286000" lvl="4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5pPr>
            <a:lvl6pPr marL="2743200" lvl="5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6pPr>
            <a:lvl7pPr marL="3200400" lvl="6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●"/>
              <a:defRPr sz="3000">
                <a:solidFill>
                  <a:srgbClr val="536DFE"/>
                </a:solidFill>
              </a:defRPr>
            </a:lvl7pPr>
            <a:lvl8pPr marL="3657600" lvl="7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○"/>
              <a:defRPr sz="3000">
                <a:solidFill>
                  <a:srgbClr val="536DFE"/>
                </a:solidFill>
              </a:defRPr>
            </a:lvl8pPr>
            <a:lvl9pPr marL="4114800" lvl="8" indent="-419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3000"/>
              <a:buChar char="■"/>
              <a:defRPr sz="3000"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's Next?">
  <p:cSld name="CUSTOM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131550" y="3207950"/>
            <a:ext cx="16741800" cy="22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36DFE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2131550" y="5645300"/>
            <a:ext cx="16537200" cy="5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1pPr>
            <a:lvl2pPr marL="914400" lvl="1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2pPr>
            <a:lvl3pPr marL="1371600" lvl="2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3pPr>
            <a:lvl4pPr marL="1828800" lvl="3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4pPr>
            <a:lvl5pPr marL="2286000" lvl="4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5pPr>
            <a:lvl6pPr marL="2743200" lvl="5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6pPr>
            <a:lvl7pPr marL="3200400" lvl="6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●"/>
              <a:defRPr>
                <a:solidFill>
                  <a:srgbClr val="445863"/>
                </a:solidFill>
              </a:defRPr>
            </a:lvl7pPr>
            <a:lvl8pPr marL="3657600" lvl="7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○"/>
              <a:defRPr>
                <a:solidFill>
                  <a:srgbClr val="445863"/>
                </a:solidFill>
              </a:defRPr>
            </a:lvl8pPr>
            <a:lvl9pPr marL="4114800" lvl="8" indent="-482600" rtl="0">
              <a:spcBef>
                <a:spcPts val="0"/>
              </a:spcBef>
              <a:spcAft>
                <a:spcPts val="0"/>
              </a:spcAft>
              <a:buClr>
                <a:srgbClr val="445863"/>
              </a:buClr>
              <a:buSzPts val="4000"/>
              <a:buChar char="■"/>
              <a:defRPr>
                <a:solidFill>
                  <a:srgbClr val="445863"/>
                </a:solidFill>
              </a:defRPr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t="17669" b="17676"/>
          <a:stretch/>
        </p:blipFill>
        <p:spPr>
          <a:xfrm>
            <a:off x="19900495" y="11902513"/>
            <a:ext cx="2745098" cy="94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Presentation Title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rtl="0">
              <a:buNone/>
              <a:defRPr sz="3700"/>
            </a:lvl1pPr>
            <a:lvl2pPr lvl="1" rtl="0">
              <a:buNone/>
              <a:defRPr sz="3700"/>
            </a:lvl2pPr>
            <a:lvl3pPr lvl="2" rtl="0">
              <a:buNone/>
              <a:defRPr sz="3700"/>
            </a:lvl3pPr>
            <a:lvl4pPr lvl="3" rtl="0">
              <a:buNone/>
              <a:defRPr sz="3700"/>
            </a:lvl4pPr>
            <a:lvl5pPr lvl="4" rtl="0">
              <a:buNone/>
              <a:defRPr sz="3700"/>
            </a:lvl5pPr>
            <a:lvl6pPr lvl="5" rtl="0">
              <a:buNone/>
              <a:defRPr sz="3700"/>
            </a:lvl6pPr>
            <a:lvl7pPr lvl="6" rtl="0">
              <a:buNone/>
              <a:defRPr sz="3700"/>
            </a:lvl7pPr>
            <a:lvl8pPr lvl="7" rtl="0">
              <a:buNone/>
              <a:defRPr sz="3700"/>
            </a:lvl8pPr>
            <a:lvl9pPr lvl="8" rtl="0">
              <a:buNone/>
              <a:defRPr sz="37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8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●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○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482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36DFE"/>
              </a:buClr>
              <a:buSzPts val="4000"/>
              <a:buFont typeface="Google Sans"/>
              <a:buChar char="■"/>
              <a:defRPr sz="4000">
                <a:solidFill>
                  <a:srgbClr val="536DFE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slow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0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9" name="Google Shape;39;p10"/>
          <p:cNvSpPr txBox="1"/>
          <p:nvPr/>
        </p:nvSpPr>
        <p:spPr>
          <a:xfrm>
            <a:off x="11720126" y="8695100"/>
            <a:ext cx="4913400" cy="26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Merna Medhat</a:t>
            </a:r>
            <a:endParaRPr sz="4800" b="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DSC Android Member</a:t>
            </a:r>
            <a:endParaRPr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" name="Google Shape;4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0"/>
          <p:cNvSpPr txBox="1">
            <a:spLocks noGrp="1"/>
          </p:cNvSpPr>
          <p:nvPr>
            <p:ph type="subTitle" idx="4294967295"/>
          </p:nvPr>
        </p:nvSpPr>
        <p:spPr>
          <a:xfrm>
            <a:off x="8280175" y="5058625"/>
            <a:ext cx="12987900" cy="32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0" dirty="0">
                <a:solidFill>
                  <a:srgbClr val="202124"/>
                </a:solidFill>
              </a:rPr>
              <a:t>Introduction to Android Development</a:t>
            </a:r>
            <a:endParaRPr sz="8000" dirty="0">
              <a:solidFill>
                <a:srgbClr val="202124"/>
              </a:solidFill>
            </a:endParaRPr>
          </a:p>
        </p:txBody>
      </p:sp>
      <p:pic>
        <p:nvPicPr>
          <p:cNvPr id="43" name="Google Shape;4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175" y="8312725"/>
            <a:ext cx="3009000" cy="3651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7" y="3092450"/>
            <a:ext cx="7229475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23817050" cy="1339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0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80" name="Google Shape;180;p20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20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285F4"/>
                </a:solidFill>
              </a:rPr>
              <a:t>View Groups</a:t>
            </a:r>
            <a:endParaRPr sz="8000">
              <a:solidFill>
                <a:srgbClr val="4285F4"/>
              </a:solidFill>
            </a:endParaRPr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4294967295"/>
          </p:nvPr>
        </p:nvSpPr>
        <p:spPr>
          <a:xfrm>
            <a:off x="2109450" y="2442024"/>
            <a:ext cx="13014000" cy="3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826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Linear Layout</a:t>
            </a:r>
            <a:endParaRPr>
              <a:solidFill>
                <a:srgbClr val="3F3F3F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Relative Layout</a:t>
            </a:r>
            <a:endParaRPr>
              <a:solidFill>
                <a:srgbClr val="3F3F3F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Constraint Layout</a:t>
            </a:r>
            <a:endParaRPr>
              <a:solidFill>
                <a:srgbClr val="3F3F3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3F3F3F"/>
                </a:solidFill>
              </a:rPr>
              <a:t>……. Much more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2675" y="327413"/>
            <a:ext cx="12615676" cy="126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 idx="4294967295"/>
          </p:nvPr>
        </p:nvSpPr>
        <p:spPr>
          <a:xfrm>
            <a:off x="1545775" y="6429408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285F4"/>
                </a:solidFill>
              </a:rPr>
              <a:t>Views</a:t>
            </a:r>
            <a:endParaRPr sz="8000">
              <a:solidFill>
                <a:srgbClr val="4285F4"/>
              </a:solidFill>
            </a:endParaRPr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4294967295"/>
          </p:nvPr>
        </p:nvSpPr>
        <p:spPr>
          <a:xfrm>
            <a:off x="2109450" y="8032899"/>
            <a:ext cx="13014000" cy="3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826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Button</a:t>
            </a:r>
            <a:endParaRPr>
              <a:solidFill>
                <a:srgbClr val="3F3F3F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TextView</a:t>
            </a:r>
            <a:endParaRPr>
              <a:solidFill>
                <a:srgbClr val="3F3F3F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EditText</a:t>
            </a:r>
            <a:endParaRPr>
              <a:solidFill>
                <a:srgbClr val="3F3F3F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3F3F3F"/>
                </a:solidFill>
              </a:rPr>
              <a:t>……. Much more</a:t>
            </a:r>
            <a:endParaRPr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0450" y="5330100"/>
            <a:ext cx="133350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7" y="3117850"/>
            <a:ext cx="72294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63" y="152400"/>
            <a:ext cx="22429069" cy="13411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3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14" name="Google Shape;214;p23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3"/>
          <p:cNvSpPr txBox="1">
            <a:spLocks noGrp="1"/>
          </p:cNvSpPr>
          <p:nvPr>
            <p:ph type="body" idx="4294967295"/>
          </p:nvPr>
        </p:nvSpPr>
        <p:spPr>
          <a:xfrm>
            <a:off x="1621975" y="838525"/>
            <a:ext cx="21645300" cy="10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5050" b="1">
                <a:solidFill>
                  <a:srgbClr val="3A56A2"/>
                </a:solidFill>
                <a:latin typeface="Open Sans"/>
                <a:ea typeface="Open Sans"/>
                <a:cs typeface="Open Sans"/>
                <a:sym typeface="Open Sans"/>
              </a:rPr>
              <a:t>Layout Attributes</a:t>
            </a:r>
            <a:endParaRPr sz="5050" b="1">
              <a:solidFill>
                <a:srgbClr val="3A5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5050" b="1">
              <a:solidFill>
                <a:srgbClr val="3A56A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A unique ID that corresponds to the view.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layout_width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The width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layout_height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The height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layout_marginTop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Extra space on the top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layout_marginBottom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Extra space on the bottom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layout_marginLeft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Extra space to the left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layout_marginRight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Extra space to the right of the layout.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paddingLeft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Padding to the left of the view.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paddingRight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Padding to the right of the view.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paddingTop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Padding at the top of the view.</a:t>
            </a:r>
            <a:endParaRPr sz="4350">
              <a:solidFill>
                <a:srgbClr val="2525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350"/>
              <a:buFont typeface="Open Sans"/>
              <a:buChar char="●"/>
            </a:pP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-US" sz="4200">
                <a:solidFill>
                  <a:srgbClr val="93A1A1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4200">
                <a:solidFill>
                  <a:srgbClr val="48484C"/>
                </a:solidFill>
                <a:highlight>
                  <a:srgbClr val="F7F7F9"/>
                </a:highlight>
                <a:latin typeface="Courier New"/>
                <a:ea typeface="Courier New"/>
                <a:cs typeface="Courier New"/>
                <a:sym typeface="Courier New"/>
              </a:rPr>
              <a:t>paddingBottom</a:t>
            </a:r>
            <a:r>
              <a:rPr lang="en-US" sz="4350">
                <a:solidFill>
                  <a:srgbClr val="252525"/>
                </a:solidFill>
                <a:latin typeface="Open Sans"/>
                <a:ea typeface="Open Sans"/>
                <a:cs typeface="Open Sans"/>
                <a:sym typeface="Open Sans"/>
              </a:rPr>
              <a:t>: Padding at the bottom of the view.</a:t>
            </a:r>
            <a:endParaRPr sz="8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4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30" name="Google Shape;230;p24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24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285F4"/>
                </a:solidFill>
              </a:rPr>
              <a:t>Let’s write some code</a:t>
            </a:r>
            <a:endParaRPr sz="8000">
              <a:solidFill>
                <a:srgbClr val="4285F4"/>
              </a:solidFill>
            </a:endParaRPr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4294967295"/>
          </p:nvPr>
        </p:nvSpPr>
        <p:spPr>
          <a:xfrm>
            <a:off x="1545775" y="3563688"/>
            <a:ext cx="13014000" cy="7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Login page components   -&gt;    (Views)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App Logo                           </a:t>
            </a:r>
            <a:r>
              <a:rPr lang="en-US">
                <a:solidFill>
                  <a:schemeClr val="accent3"/>
                </a:solidFill>
              </a:rPr>
              <a:t>(ImageView)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App Name           </a:t>
            </a:r>
            <a:r>
              <a:rPr lang="en-US">
                <a:solidFill>
                  <a:schemeClr val="accent3"/>
                </a:solidFill>
              </a:rPr>
              <a:t>              </a:t>
            </a:r>
            <a:r>
              <a:rPr lang="en-US">
                <a:solidFill>
                  <a:srgbClr val="3F3F3F"/>
                </a:solidFill>
              </a:rPr>
              <a:t>  </a:t>
            </a:r>
            <a:r>
              <a:rPr lang="en-US">
                <a:solidFill>
                  <a:schemeClr val="accent3"/>
                </a:solidFill>
              </a:rPr>
              <a:t>(TextView)    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Username           </a:t>
            </a:r>
            <a:r>
              <a:rPr lang="en-US">
                <a:solidFill>
                  <a:schemeClr val="accent3"/>
                </a:solidFill>
              </a:rPr>
              <a:t>               </a:t>
            </a:r>
            <a:r>
              <a:rPr lang="en-US">
                <a:solidFill>
                  <a:srgbClr val="3F3F3F"/>
                </a:solidFill>
              </a:rPr>
              <a:t>   </a:t>
            </a:r>
            <a:r>
              <a:rPr lang="en-US">
                <a:solidFill>
                  <a:schemeClr val="accent3"/>
                </a:solidFill>
              </a:rPr>
              <a:t>(EditText)      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Password            </a:t>
            </a:r>
            <a:r>
              <a:rPr lang="en-US">
                <a:solidFill>
                  <a:schemeClr val="accent3"/>
                </a:solidFill>
              </a:rPr>
              <a:t>               </a:t>
            </a:r>
            <a:r>
              <a:rPr lang="en-US">
                <a:solidFill>
                  <a:srgbClr val="3F3F3F"/>
                </a:solidFill>
              </a:rPr>
              <a:t>   </a:t>
            </a:r>
            <a:r>
              <a:rPr lang="en-US">
                <a:solidFill>
                  <a:schemeClr val="accent3"/>
                </a:solidFill>
              </a:rPr>
              <a:t>(EditText)      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Login                    </a:t>
            </a:r>
            <a:r>
              <a:rPr lang="en-US">
                <a:solidFill>
                  <a:schemeClr val="accent3"/>
                </a:solidFill>
              </a:rPr>
              <a:t>                 </a:t>
            </a:r>
            <a:r>
              <a:rPr lang="en-US">
                <a:solidFill>
                  <a:srgbClr val="3F3F3F"/>
                </a:solidFill>
              </a:rPr>
              <a:t>  </a:t>
            </a:r>
            <a:r>
              <a:rPr lang="en-US">
                <a:solidFill>
                  <a:schemeClr val="accent3"/>
                </a:solidFill>
              </a:rPr>
              <a:t>(Button)         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Reset password  </a:t>
            </a:r>
            <a:r>
              <a:rPr lang="en-US">
                <a:solidFill>
                  <a:schemeClr val="accent3"/>
                </a:solidFill>
              </a:rPr>
              <a:t>              </a:t>
            </a:r>
            <a:r>
              <a:rPr lang="en-US">
                <a:solidFill>
                  <a:srgbClr val="3F3F3F"/>
                </a:solidFill>
              </a:rPr>
              <a:t> </a:t>
            </a:r>
            <a:r>
              <a:rPr lang="en-US">
                <a:solidFill>
                  <a:schemeClr val="accent3"/>
                </a:solidFill>
              </a:rPr>
              <a:t>(TextView)       </a:t>
            </a:r>
            <a:endParaRPr>
              <a:solidFill>
                <a:srgbClr val="3F3F3F"/>
              </a:solidFill>
            </a:endParaRPr>
          </a:p>
          <a:p>
            <a:pPr marL="914400" lvl="0" indent="-4826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AutoNum type="arabicPeriod"/>
            </a:pPr>
            <a:r>
              <a:rPr lang="en-US">
                <a:solidFill>
                  <a:srgbClr val="3F3F3F"/>
                </a:solidFill>
              </a:rPr>
              <a:t>Register                 </a:t>
            </a:r>
            <a:r>
              <a:rPr lang="en-US">
                <a:solidFill>
                  <a:schemeClr val="accent3"/>
                </a:solidFill>
              </a:rPr>
              <a:t>              </a:t>
            </a:r>
            <a:r>
              <a:rPr lang="en-US">
                <a:solidFill>
                  <a:srgbClr val="3F3F3F"/>
                </a:solidFill>
              </a:rPr>
              <a:t> </a:t>
            </a:r>
            <a:r>
              <a:rPr lang="en-US">
                <a:solidFill>
                  <a:schemeClr val="accent3"/>
                </a:solidFill>
              </a:rPr>
              <a:t>(TextView)       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37380" y="274925"/>
            <a:ext cx="6030696" cy="12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>
            <a:spLocks noGrp="1"/>
          </p:cNvSpPr>
          <p:nvPr>
            <p:ph type="body" idx="4294967295"/>
          </p:nvPr>
        </p:nvSpPr>
        <p:spPr>
          <a:xfrm>
            <a:off x="2109450" y="4230460"/>
            <a:ext cx="13014000" cy="60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461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OnCreate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OnStart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OnResume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OnPause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Ontop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OnDestroy</a:t>
            </a:r>
            <a:endParaRPr sz="5000">
              <a:solidFill>
                <a:srgbClr val="3F3F3F"/>
              </a:solidFill>
            </a:endParaRPr>
          </a:p>
        </p:txBody>
      </p:sp>
      <p:grpSp>
        <p:nvGrpSpPr>
          <p:cNvPr id="248" name="Google Shape;248;p25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49" name="Google Shape;249;p25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800" y="1357444"/>
            <a:ext cx="17754402" cy="106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65" name="Google Shape;265;p2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6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Activity lifecycle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271" name="Google Shape;271;p26"/>
          <p:cNvSpPr txBox="1">
            <a:spLocks noGrp="1"/>
          </p:cNvSpPr>
          <p:nvPr>
            <p:ph type="body" idx="4294967295"/>
          </p:nvPr>
        </p:nvSpPr>
        <p:spPr>
          <a:xfrm>
            <a:off x="2109450" y="4230460"/>
            <a:ext cx="13014000" cy="60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461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OnCreate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OnStart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OnResume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OnPause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OnStop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OnDestroy</a:t>
            </a:r>
            <a:endParaRPr sz="5000">
              <a:solidFill>
                <a:srgbClr val="3F3F3F"/>
              </a:solidFill>
            </a:endParaRPr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77109" y="434663"/>
            <a:ext cx="9477590" cy="1224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>
            <a:spLocks noGrp="1"/>
          </p:cNvSpPr>
          <p:nvPr>
            <p:ph type="title" idx="4294967295"/>
          </p:nvPr>
        </p:nvSpPr>
        <p:spPr>
          <a:xfrm>
            <a:off x="107375" y="914725"/>
            <a:ext cx="241602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Switch between activities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8"/>
          <p:cNvSpPr txBox="1">
            <a:spLocks noGrp="1"/>
          </p:cNvSpPr>
          <p:nvPr>
            <p:ph type="body" idx="4294967295"/>
          </p:nvPr>
        </p:nvSpPr>
        <p:spPr>
          <a:xfrm>
            <a:off x="2109450" y="4230460"/>
            <a:ext cx="13014000" cy="60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461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OnCreate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OnStart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OnResume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OnPause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Ontop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OnDestroy</a:t>
            </a:r>
            <a:endParaRPr sz="5000">
              <a:solidFill>
                <a:srgbClr val="3F3F3F"/>
              </a:solidFill>
            </a:endParaRPr>
          </a:p>
        </p:txBody>
      </p:sp>
      <p:grpSp>
        <p:nvGrpSpPr>
          <p:cNvPr id="286" name="Google Shape;286;p2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287" name="Google Shape;287;p2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Google Shape;2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813" y="882450"/>
            <a:ext cx="21246374" cy="119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1"/>
          <p:cNvGrpSpPr/>
          <p:nvPr/>
        </p:nvGrpSpPr>
        <p:grpSpPr>
          <a:xfrm>
            <a:off x="0" y="25400"/>
            <a:ext cx="24384000" cy="13728692"/>
            <a:chOff x="0" y="0"/>
            <a:chExt cx="24384000" cy="13728692"/>
          </a:xfrm>
        </p:grpSpPr>
        <p:pic>
          <p:nvPicPr>
            <p:cNvPr id="49" name="Google Shape;4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4384000" cy="13728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11"/>
            <p:cNvSpPr/>
            <p:nvPr/>
          </p:nvSpPr>
          <p:spPr>
            <a:xfrm>
              <a:off x="757975" y="12203350"/>
              <a:ext cx="22740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20586550" y="12203350"/>
              <a:ext cx="30318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" name="Google Shape;52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3274" y="12328851"/>
              <a:ext cx="1923398" cy="491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" name="Google Shape;53;p11"/>
            <p:cNvGrpSpPr/>
            <p:nvPr/>
          </p:nvGrpSpPr>
          <p:grpSpPr>
            <a:xfrm>
              <a:off x="0" y="0"/>
              <a:ext cx="24384000" cy="12946275"/>
              <a:chOff x="0" y="0"/>
              <a:chExt cx="24384000" cy="12946275"/>
            </a:xfrm>
          </p:grpSpPr>
          <p:sp>
            <p:nvSpPr>
              <p:cNvPr id="54" name="Google Shape;54;p11"/>
              <p:cNvSpPr/>
              <p:nvPr/>
            </p:nvSpPr>
            <p:spPr>
              <a:xfrm>
                <a:off x="0" y="0"/>
                <a:ext cx="24384000" cy="10665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>
                <a:off x="4579200" y="10524975"/>
                <a:ext cx="15219000" cy="2421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>
                <a:off x="3817325" y="10417800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1"/>
              <p:cNvSpPr/>
              <p:nvPr/>
            </p:nvSpPr>
            <p:spPr>
              <a:xfrm>
                <a:off x="1526400" y="9631675"/>
                <a:ext cx="2414700" cy="1792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1"/>
              <p:cNvSpPr/>
              <p:nvPr/>
            </p:nvSpPr>
            <p:spPr>
              <a:xfrm>
                <a:off x="19286925" y="9650875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9" name="Google Shape;59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821425" y="12401263"/>
              <a:ext cx="2562051" cy="346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125" y="2167175"/>
            <a:ext cx="23241748" cy="10003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title" idx="4294967295"/>
          </p:nvPr>
        </p:nvSpPr>
        <p:spPr>
          <a:xfrm>
            <a:off x="501600" y="405850"/>
            <a:ext cx="233808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34343"/>
                </a:solidFill>
              </a:rPr>
              <a:t>Operating systems market share</a:t>
            </a:r>
            <a:endParaRPr sz="80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9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0"/>
            <a:ext cx="24384004" cy="1372869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/>
        </p:nvSpPr>
        <p:spPr>
          <a:xfrm>
            <a:off x="10225998" y="8401825"/>
            <a:ext cx="30141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Speaker Name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GDG New York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@twitterhandle</a:t>
            </a:r>
            <a:endParaRPr sz="2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4294967295"/>
          </p:nvPr>
        </p:nvSpPr>
        <p:spPr>
          <a:xfrm>
            <a:off x="8233850" y="6095425"/>
            <a:ext cx="12987900" cy="219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Thank You!</a:t>
            </a:r>
            <a:endParaRPr sz="100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000">
              <a:solidFill>
                <a:srgbClr val="202124"/>
              </a:solidFill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15260825" y="9160525"/>
            <a:ext cx="6811800" cy="22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525" y="7994375"/>
            <a:ext cx="1925700" cy="219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7" y="3806825"/>
            <a:ext cx="72294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2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72" name="Google Shape;72;p12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2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What is the Android?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4294967295"/>
          </p:nvPr>
        </p:nvSpPr>
        <p:spPr>
          <a:xfrm>
            <a:off x="1545775" y="3563688"/>
            <a:ext cx="13014000" cy="7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3F3F3F"/>
                </a:solidFill>
              </a:rPr>
              <a:t>Android is an open source, Linux-based software created for a wide array of devices</a:t>
            </a:r>
            <a:endParaRPr sz="5000">
              <a:solidFill>
                <a:srgbClr val="3F3F3F"/>
              </a:solidFill>
            </a:endParaRPr>
          </a:p>
          <a:p>
            <a:pPr marL="914400" lvl="0" indent="-53975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4900"/>
              <a:buAutoNum type="arabicPeriod"/>
            </a:pPr>
            <a:r>
              <a:rPr lang="en-US" sz="4900">
                <a:solidFill>
                  <a:srgbClr val="3F3F3F"/>
                </a:solidFill>
              </a:rPr>
              <a:t>Linux Kernel</a:t>
            </a:r>
            <a:endParaRPr sz="4900">
              <a:solidFill>
                <a:srgbClr val="3F3F3F"/>
              </a:solidFill>
            </a:endParaRPr>
          </a:p>
          <a:p>
            <a:pPr marL="914400" lvl="0" indent="-539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900"/>
              <a:buAutoNum type="arabicPeriod"/>
            </a:pPr>
            <a:r>
              <a:rPr lang="en-US" sz="4900">
                <a:solidFill>
                  <a:srgbClr val="3F3F3F"/>
                </a:solidFill>
              </a:rPr>
              <a:t>HAL</a:t>
            </a:r>
            <a:endParaRPr sz="4900">
              <a:solidFill>
                <a:srgbClr val="3F3F3F"/>
              </a:solidFill>
            </a:endParaRPr>
          </a:p>
          <a:p>
            <a:pPr marL="914400" lvl="0" indent="-539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900"/>
              <a:buAutoNum type="arabicPeriod"/>
            </a:pPr>
            <a:r>
              <a:rPr lang="en-US" sz="4900">
                <a:solidFill>
                  <a:srgbClr val="3F3F3F"/>
                </a:solidFill>
              </a:rPr>
              <a:t>Native C/C++ Libraries</a:t>
            </a:r>
            <a:endParaRPr sz="4900">
              <a:solidFill>
                <a:srgbClr val="3F3F3F"/>
              </a:solidFill>
            </a:endParaRPr>
          </a:p>
          <a:p>
            <a:pPr marL="914400" lvl="0" indent="-539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900"/>
              <a:buAutoNum type="arabicPeriod"/>
            </a:pPr>
            <a:r>
              <a:rPr lang="en-US" sz="4900">
                <a:solidFill>
                  <a:srgbClr val="3F3F3F"/>
                </a:solidFill>
              </a:rPr>
              <a:t>Java API Framework</a:t>
            </a:r>
            <a:endParaRPr sz="4900">
              <a:solidFill>
                <a:srgbClr val="3F3F3F"/>
              </a:solidFill>
            </a:endParaRPr>
          </a:p>
          <a:p>
            <a:pPr marL="914400" lvl="0" indent="-539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900"/>
              <a:buAutoNum type="arabicPeriod"/>
            </a:pPr>
            <a:r>
              <a:rPr lang="en-US" sz="4900">
                <a:solidFill>
                  <a:srgbClr val="3F3F3F"/>
                </a:solidFill>
              </a:rPr>
              <a:t>System Apps</a:t>
            </a:r>
            <a:endParaRPr sz="4900">
              <a:solidFill>
                <a:srgbClr val="3F3F3F"/>
              </a:solidFill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29177" y="6350"/>
            <a:ext cx="9314496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-6350"/>
            <a:ext cx="24384000" cy="13728692"/>
            <a:chOff x="0" y="0"/>
            <a:chExt cx="24384000" cy="13728692"/>
          </a:xfrm>
        </p:grpSpPr>
        <p:pic>
          <p:nvPicPr>
            <p:cNvPr id="85" name="Google Shape;8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4384000" cy="13728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3"/>
            <p:cNvSpPr/>
            <p:nvPr/>
          </p:nvSpPr>
          <p:spPr>
            <a:xfrm>
              <a:off x="757975" y="12203350"/>
              <a:ext cx="22740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0586550" y="12203350"/>
              <a:ext cx="30318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" name="Google Shape;8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3274" y="12328851"/>
              <a:ext cx="1923398" cy="491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9" name="Google Shape;89;p13"/>
            <p:cNvGrpSpPr/>
            <p:nvPr/>
          </p:nvGrpSpPr>
          <p:grpSpPr>
            <a:xfrm>
              <a:off x="0" y="0"/>
              <a:ext cx="24384000" cy="12946275"/>
              <a:chOff x="0" y="0"/>
              <a:chExt cx="24384000" cy="12946275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0" y="0"/>
                <a:ext cx="24384000" cy="10665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4579200" y="10524975"/>
                <a:ext cx="15219000" cy="2421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817325" y="10417800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1526400" y="9631675"/>
                <a:ext cx="2414700" cy="1792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19286925" y="9650875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5" name="Google Shape;95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821425" y="12401263"/>
              <a:ext cx="2562051" cy="346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" name="Google Shape;9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6950" y="1713350"/>
            <a:ext cx="13532650" cy="112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0" y="0"/>
            <a:ext cx="24384000" cy="13728692"/>
            <a:chOff x="0" y="0"/>
            <a:chExt cx="24384000" cy="13728692"/>
          </a:xfrm>
        </p:grpSpPr>
        <p:pic>
          <p:nvPicPr>
            <p:cNvPr id="102" name="Google Shape;10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24384000" cy="13728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4"/>
            <p:cNvSpPr/>
            <p:nvPr/>
          </p:nvSpPr>
          <p:spPr>
            <a:xfrm>
              <a:off x="757975" y="12203350"/>
              <a:ext cx="22740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0586550" y="12203350"/>
              <a:ext cx="3031800" cy="74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" name="Google Shape;10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3274" y="12328851"/>
              <a:ext cx="1923398" cy="4917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4"/>
            <p:cNvGrpSpPr/>
            <p:nvPr/>
          </p:nvGrpSpPr>
          <p:grpSpPr>
            <a:xfrm>
              <a:off x="0" y="0"/>
              <a:ext cx="24384000" cy="12946275"/>
              <a:chOff x="0" y="0"/>
              <a:chExt cx="24384000" cy="12946275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0" y="0"/>
                <a:ext cx="24384000" cy="10665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4579200" y="10524975"/>
                <a:ext cx="15219000" cy="2421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3817325" y="10417800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1526400" y="9631675"/>
                <a:ext cx="2414700" cy="1792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19286925" y="9650875"/>
                <a:ext cx="1280400" cy="1773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12" name="Google Shape;11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821425" y="12401263"/>
              <a:ext cx="2562051" cy="346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639" y="4475350"/>
            <a:ext cx="14995974" cy="47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How we can develop android apps?</a:t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125" y="152400"/>
            <a:ext cx="22179743" cy="1341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30" name="Google Shape;130;p16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6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85F4"/>
                </a:solidFill>
              </a:rPr>
              <a:t>File Structure</a:t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4294967295"/>
          </p:nvPr>
        </p:nvSpPr>
        <p:spPr>
          <a:xfrm>
            <a:off x="2109450" y="2800038"/>
            <a:ext cx="13014000" cy="7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5461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manifest.xml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java package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drawable resource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layouts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mipmap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colors.xml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strings.xml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styles.xml</a:t>
            </a:r>
            <a:endParaRPr sz="5000">
              <a:solidFill>
                <a:srgbClr val="3F3F3F"/>
              </a:solidFill>
            </a:endParaRPr>
          </a:p>
          <a:p>
            <a:pPr marL="457200" lvl="0" indent="-5461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0"/>
              <a:buAutoNum type="arabicPeriod"/>
            </a:pPr>
            <a:r>
              <a:rPr lang="en-US" sz="5000">
                <a:solidFill>
                  <a:srgbClr val="3F3F3F"/>
                </a:solidFill>
              </a:rPr>
              <a:t>build.gradle</a:t>
            </a:r>
            <a:endParaRPr sz="5000">
              <a:solidFill>
                <a:srgbClr val="3F3F3F"/>
              </a:solidFill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82846" y="914738"/>
            <a:ext cx="10835503" cy="112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25400"/>
            <a:ext cx="24384000" cy="13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15995975" y="621775"/>
            <a:ext cx="72948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600" y="1608488"/>
            <a:ext cx="4440776" cy="6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>
            <a:spLocks noGrp="1"/>
          </p:cNvSpPr>
          <p:nvPr>
            <p:ph type="subTitle" idx="4294967295"/>
          </p:nvPr>
        </p:nvSpPr>
        <p:spPr>
          <a:xfrm>
            <a:off x="8280175" y="6669100"/>
            <a:ext cx="12987900" cy="32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Android Screens</a:t>
            </a:r>
            <a:endParaRPr sz="10000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0000">
                <a:solidFill>
                  <a:srgbClr val="202124"/>
                </a:solidFill>
              </a:rPr>
              <a:t>Design</a:t>
            </a:r>
            <a:endParaRPr sz="10000">
              <a:solidFill>
                <a:srgbClr val="20212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7" y="3092450"/>
            <a:ext cx="72294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2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757975" y="12203350"/>
            <a:ext cx="22740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20586550" y="12203350"/>
            <a:ext cx="3031800" cy="7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21425" y="12401263"/>
            <a:ext cx="2562051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4" y="12328851"/>
            <a:ext cx="1923398" cy="49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8"/>
          <p:cNvGrpSpPr/>
          <p:nvPr/>
        </p:nvGrpSpPr>
        <p:grpSpPr>
          <a:xfrm>
            <a:off x="0" y="0"/>
            <a:ext cx="24384000" cy="12946275"/>
            <a:chOff x="0" y="0"/>
            <a:chExt cx="24384000" cy="12946275"/>
          </a:xfrm>
        </p:grpSpPr>
        <p:sp>
          <p:nvSpPr>
            <p:cNvPr id="157" name="Google Shape;157;p18"/>
            <p:cNvSpPr/>
            <p:nvPr/>
          </p:nvSpPr>
          <p:spPr>
            <a:xfrm>
              <a:off x="0" y="0"/>
              <a:ext cx="24384000" cy="10665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579200" y="10524975"/>
              <a:ext cx="15219000" cy="242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3817325" y="10417800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526400" y="9631675"/>
              <a:ext cx="2414700" cy="179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9286925" y="9650875"/>
              <a:ext cx="1280400" cy="1773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18"/>
          <p:cNvSpPr txBox="1">
            <a:spLocks noGrp="1"/>
          </p:cNvSpPr>
          <p:nvPr>
            <p:ph type="title" idx="4294967295"/>
          </p:nvPr>
        </p:nvSpPr>
        <p:spPr>
          <a:xfrm>
            <a:off x="1545775" y="914733"/>
            <a:ext cx="22721700" cy="152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4285F4"/>
                </a:solidFill>
              </a:rPr>
              <a:t>What is the View?</a:t>
            </a:r>
            <a:endParaRPr sz="8000">
              <a:solidFill>
                <a:srgbClr val="4285F4"/>
              </a:solidFill>
            </a:endParaRPr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4294967295"/>
          </p:nvPr>
        </p:nvSpPr>
        <p:spPr>
          <a:xfrm>
            <a:off x="1545775" y="3563688"/>
            <a:ext cx="13014000" cy="75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3F3F3F"/>
                </a:solidFill>
              </a:rPr>
              <a:t>View </a:t>
            </a:r>
            <a:r>
              <a:rPr lang="en-US">
                <a:solidFill>
                  <a:srgbClr val="3F3F3F"/>
                </a:solidFill>
              </a:rPr>
              <a:t>is the basic building block of UI </a:t>
            </a:r>
            <a:br>
              <a:rPr lang="en-US">
                <a:solidFill>
                  <a:srgbClr val="3F3F3F"/>
                </a:solidFill>
              </a:rPr>
            </a:br>
            <a:r>
              <a:rPr lang="en-US">
                <a:solidFill>
                  <a:srgbClr val="3F3F3F"/>
                </a:solidFill>
              </a:rPr>
              <a:t>(User Interface )in android</a:t>
            </a:r>
            <a:endParaRPr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>
                <a:solidFill>
                  <a:srgbClr val="3F3F3F"/>
                </a:solidFill>
              </a:rPr>
              <a:t>Views refer to </a:t>
            </a:r>
            <a:r>
              <a:rPr lang="en-US">
                <a:solidFill>
                  <a:srgbClr val="980000"/>
                </a:solidFill>
              </a:rPr>
              <a:t>android.view.View</a:t>
            </a:r>
            <a:r>
              <a:rPr lang="en-US">
                <a:solidFill>
                  <a:srgbClr val="434343"/>
                </a:solidFill>
              </a:rPr>
              <a:t>class,</a:t>
            </a:r>
            <a:br>
              <a:rPr lang="en-US">
                <a:solidFill>
                  <a:srgbClr val="434343"/>
                </a:solidFill>
              </a:rPr>
            </a:br>
            <a:r>
              <a:rPr lang="en-US">
                <a:solidFill>
                  <a:srgbClr val="434343"/>
                </a:solidFill>
              </a:rPr>
              <a:t>Which is super class for all the GUI </a:t>
            </a:r>
            <a:br>
              <a:rPr lang="en-US">
                <a:solidFill>
                  <a:srgbClr val="434343"/>
                </a:solidFill>
              </a:rPr>
            </a:br>
            <a:r>
              <a:rPr lang="en-US">
                <a:solidFill>
                  <a:srgbClr val="434343"/>
                </a:solidFill>
              </a:rPr>
              <a:t>Components like TextView, ImageView ...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096" y="914725"/>
            <a:ext cx="12271254" cy="120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303</Words>
  <Application>Microsoft Office PowerPoint</Application>
  <PresentationFormat>Custom</PresentationFormat>
  <Paragraphs>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Courier New</vt:lpstr>
      <vt:lpstr>Open Sans</vt:lpstr>
      <vt:lpstr>Google Sans</vt:lpstr>
      <vt:lpstr>Roboto</vt:lpstr>
      <vt:lpstr>Default</vt:lpstr>
      <vt:lpstr>PowerPoint Presentation</vt:lpstr>
      <vt:lpstr>Operating systems market share</vt:lpstr>
      <vt:lpstr>What is the Android?</vt:lpstr>
      <vt:lpstr>PowerPoint Presentation</vt:lpstr>
      <vt:lpstr>How we can develop android apps?</vt:lpstr>
      <vt:lpstr>PowerPoint Presentation</vt:lpstr>
      <vt:lpstr>File Structure</vt:lpstr>
      <vt:lpstr>PowerPoint Presentation</vt:lpstr>
      <vt:lpstr>What is the View?</vt:lpstr>
      <vt:lpstr>PowerPoint Presentation</vt:lpstr>
      <vt:lpstr>View Groups</vt:lpstr>
      <vt:lpstr>PowerPoint Presentation</vt:lpstr>
      <vt:lpstr>PowerPoint Presentation</vt:lpstr>
      <vt:lpstr>PowerPoint Presentation</vt:lpstr>
      <vt:lpstr>Let’s write some code</vt:lpstr>
      <vt:lpstr>PowerPoint Presentation</vt:lpstr>
      <vt:lpstr>Activity lifecycle</vt:lpstr>
      <vt:lpstr>Switch between activities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Merna</cp:lastModifiedBy>
  <cp:revision>2</cp:revision>
  <dcterms:modified xsi:type="dcterms:W3CDTF">2021-01-27T17:51:49Z</dcterms:modified>
</cp:coreProperties>
</file>